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1" r:id="rId5"/>
    <p:sldId id="259" r:id="rId6"/>
    <p:sldId id="260" r:id="rId7"/>
    <p:sldId id="261" r:id="rId8"/>
    <p:sldId id="263" r:id="rId9"/>
    <p:sldId id="264" r:id="rId10"/>
    <p:sldId id="265" r:id="rId11"/>
    <p:sldId id="262" r:id="rId12"/>
    <p:sldId id="272" r:id="rId13"/>
    <p:sldId id="273" r:id="rId14"/>
    <p:sldId id="274" r:id="rId15"/>
    <p:sldId id="269" r:id="rId16"/>
    <p:sldId id="275" r:id="rId17"/>
    <p:sldId id="27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file:///C:\Users\user\Desktop\&#24405;&#23631;_20161225_201913.mp4" TargetMode="Externa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9980" y="962025"/>
            <a:ext cx="9144000" cy="1595755"/>
          </a:xfrm>
          <a:ln>
            <a:noFill/>
          </a:ln>
        </p:spPr>
        <p:txBody>
          <a:bodyPr>
            <a:normAutofit/>
          </a:bodyPr>
          <a:p>
            <a:r>
              <a:rPr lang="en-US" altLang="zh-CN" b="1">
                <a:solidFill>
                  <a:schemeClr val="bg1"/>
                </a:solidFill>
                <a:uFillTx/>
              </a:rPr>
              <a:t>  </a:t>
            </a:r>
            <a:r>
              <a:rPr lang="zh-CN" altLang="en-US" b="1">
                <a:solidFill>
                  <a:schemeClr val="bg1"/>
                </a:solidFill>
                <a:uFillTx/>
              </a:rPr>
              <a:t>贪吃蛇大作战 </a:t>
            </a:r>
            <a:r>
              <a:rPr lang="zh-CN" altLang="en-US" sz="3600">
                <a:solidFill>
                  <a:schemeClr val="bg1"/>
                </a:solidFill>
                <a:uFillTx/>
              </a:rPr>
              <a:t>简化版</a:t>
            </a:r>
            <a:r>
              <a:rPr lang="en-US" altLang="zh-CN" sz="3600">
                <a:solidFill>
                  <a:schemeClr val="bg1"/>
                </a:solidFill>
                <a:uFillTx/>
              </a:rPr>
              <a:t>2.0</a:t>
            </a:r>
            <a:br>
              <a:rPr lang="zh-CN" altLang="en-US" sz="3600" b="1">
                <a:solidFill>
                  <a:schemeClr val="bg1"/>
                </a:solidFill>
                <a:uFillTx/>
              </a:rPr>
            </a:br>
            <a:r>
              <a:rPr lang="zh-CN" altLang="en-US" sz="3600" b="1">
                <a:solidFill>
                  <a:schemeClr val="bg1"/>
                </a:solidFill>
                <a:uFillTx/>
              </a:rPr>
              <a:t>  项目</a:t>
            </a:r>
            <a:r>
              <a:rPr lang="zh-CN" altLang="en-US" sz="3600" b="1">
                <a:solidFill>
                  <a:schemeClr val="bg1"/>
                </a:solidFill>
                <a:uFillTx/>
              </a:rPr>
              <a:t>展示</a:t>
            </a:r>
            <a:endParaRPr lang="zh-CN" altLang="en-US" sz="3600" b="1">
              <a:solidFill>
                <a:schemeClr val="bg1"/>
              </a:solidFill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01740" y="4493260"/>
            <a:ext cx="4526280" cy="104521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    </a:t>
            </a:r>
            <a:r>
              <a:rPr lang="zh-CN" altLang="en-US">
                <a:solidFill>
                  <a:schemeClr val="bg1"/>
                </a:solidFill>
                <a:uFillTx/>
              </a:rPr>
              <a:t>计算机取向：杜洪超  薛</a:t>
            </a:r>
            <a:r>
              <a:rPr lang="zh-CN" altLang="en-US">
                <a:solidFill>
                  <a:schemeClr val="bg1"/>
                </a:solidFill>
                <a:uFillTx/>
              </a:rPr>
              <a:t>雨萌</a:t>
            </a:r>
            <a:endParaRPr lang="zh-CN" altLang="en-US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       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ransition>
    <p:sndAc>
      <p:stSnd>
        <p:snd r:embed="rId1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bldLvl="0" animBg="1"/>
      <p:bldP spid="3" grpId="0" uiExpand="1" build="p"/>
      <p:bldP spid="2" grpId="3"/>
      <p:bldP spid="2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1.0</a:t>
            </a:r>
            <a:r>
              <a:rPr lang="zh-CN" altLang="en-US" b="1">
                <a:solidFill>
                  <a:schemeClr val="bg1"/>
                </a:solidFill>
                <a:uFillTx/>
              </a:rPr>
              <a:t>版本中</a:t>
            </a:r>
            <a:r>
              <a:rPr lang="en-US" altLang="zh-CN" b="1">
                <a:solidFill>
                  <a:schemeClr val="bg1"/>
                </a:solidFill>
                <a:uFillTx/>
              </a:rPr>
              <a:t>AI</a:t>
            </a:r>
            <a:r>
              <a:rPr lang="zh-CN" altLang="en-US" b="1">
                <a:solidFill>
                  <a:schemeClr val="bg1"/>
                </a:solidFill>
                <a:uFillTx/>
              </a:rPr>
              <a:t>最终效果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4" name="内容占位符 3" descr="YJQC]2IEA%7S934~Q6__@$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2205" y="1254125"/>
            <a:ext cx="5965190" cy="4943475"/>
          </a:xfrm>
          <a:prstGeom prst="rect">
            <a:avLst/>
          </a:prstGeom>
        </p:spPr>
      </p:pic>
      <p:pic>
        <p:nvPicPr>
          <p:cNvPr id="5" name="图片 4" descr="J~22VBF5OT]AFMUFBZYSTK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15" y="1297940"/>
            <a:ext cx="5943600" cy="489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后期制作与</a:t>
            </a:r>
            <a:r>
              <a:rPr lang="en-US" altLang="zh-CN" b="1">
                <a:solidFill>
                  <a:schemeClr val="bg1"/>
                </a:solidFill>
                <a:uFillTx/>
              </a:rPr>
              <a:t>2.0</a:t>
            </a:r>
            <a:r>
              <a:rPr lang="zh-CN" altLang="en-US" b="1">
                <a:solidFill>
                  <a:schemeClr val="bg1"/>
                </a:solidFill>
                <a:uFillTx/>
              </a:rPr>
              <a:t>版本的</a:t>
            </a:r>
            <a:r>
              <a:rPr lang="zh-CN" altLang="en-US" b="1">
                <a:solidFill>
                  <a:schemeClr val="bg1"/>
                </a:solidFill>
                <a:uFillTx/>
              </a:rPr>
              <a:t>升级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000">
                <a:solidFill>
                  <a:schemeClr val="bg1"/>
                </a:solidFill>
                <a:uFillTx/>
              </a:rPr>
              <a:t>增加排行榜与系统消息组件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  <a:sym typeface="+mn-ea"/>
              </a:rPr>
              <a:t>增加双人玩法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  <a:sym typeface="+mn-ea"/>
              </a:rPr>
              <a:t>设置游戏模式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</a:rPr>
              <a:t>夜间模式提高游戏乐趣与可玩性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</a:rPr>
              <a:t>添加设置选项与开发者选项</a:t>
            </a:r>
            <a:endParaRPr lang="zh-CN" altLang="en-US" sz="40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素材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965" y="1558290"/>
            <a:ext cx="2171065" cy="4351655"/>
          </a:xfrm>
          <a:prstGeom prst="rect">
            <a:avLst/>
          </a:prstGeom>
        </p:spPr>
      </p:pic>
      <p:pic>
        <p:nvPicPr>
          <p:cNvPr id="5" name="图片 4" descr="素材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924685"/>
            <a:ext cx="7457440" cy="3618865"/>
          </a:xfrm>
          <a:prstGeom prst="rect">
            <a:avLst/>
          </a:prstGeom>
        </p:spPr>
      </p:pic>
      <p:pic>
        <p:nvPicPr>
          <p:cNvPr id="6" name="图片 5" descr="素材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691005"/>
            <a:ext cx="7181215" cy="359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素材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795" y="753110"/>
            <a:ext cx="9647555" cy="5607685"/>
          </a:xfrm>
          <a:prstGeom prst="rect">
            <a:avLst/>
          </a:prstGeom>
        </p:spPr>
      </p:pic>
      <p:pic>
        <p:nvPicPr>
          <p:cNvPr id="5" name="图片 4" descr="素材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8345"/>
            <a:ext cx="4752340" cy="2105025"/>
          </a:xfrm>
          <a:prstGeom prst="rect">
            <a:avLst/>
          </a:prstGeom>
        </p:spPr>
      </p:pic>
      <p:pic>
        <p:nvPicPr>
          <p:cNvPr id="6" name="图片 5" descr="素材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1007745"/>
            <a:ext cx="5895340" cy="4085590"/>
          </a:xfrm>
          <a:prstGeom prst="rect">
            <a:avLst/>
          </a:prstGeom>
        </p:spPr>
      </p:pic>
      <p:pic>
        <p:nvPicPr>
          <p:cNvPr id="7" name="图片 6" descr="素材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1052830"/>
            <a:ext cx="4685665" cy="475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整体界面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 descr="素材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365125"/>
            <a:ext cx="8680450" cy="622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 u="sng">
                <a:solidFill>
                  <a:schemeClr val="bg1"/>
                </a:solidFill>
                <a:uFillTx/>
              </a:rPr>
              <a:t>游戏展示</a:t>
            </a:r>
            <a:endParaRPr lang="zh-CN" altLang="en-US" b="1" u="sng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115" y="1243330"/>
            <a:ext cx="10515600" cy="1325563"/>
          </a:xfrm>
        </p:spPr>
        <p:txBody>
          <a:bodyPr/>
          <a:p>
            <a:pPr algn="ctr"/>
            <a:r>
              <a:rPr lang="zh-CN" altLang="en-US" sz="6000" b="1">
                <a:solidFill>
                  <a:schemeClr val="bg1"/>
                </a:solidFill>
                <a:uFillTx/>
              </a:rPr>
              <a:t>展示到此结束</a:t>
            </a:r>
            <a:endParaRPr lang="zh-CN" altLang="en-US" sz="6000" b="1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408045"/>
            <a:ext cx="10515600" cy="2759075"/>
          </a:xfrm>
        </p:spPr>
        <p:txBody>
          <a:bodyPr/>
          <a:p>
            <a:pPr marL="0" indent="0" algn="ctr">
              <a:buNone/>
            </a:pPr>
            <a:r>
              <a:rPr lang="zh-CN" altLang="en-US" sz="9600">
                <a:solidFill>
                  <a:schemeClr val="bg1"/>
                </a:solidFill>
                <a:uFillTx/>
              </a:rPr>
              <a:t>谢谢大家</a:t>
            </a:r>
            <a:endParaRPr lang="zh-CN" altLang="en-US" sz="96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p>
            <a:pPr algn="ctr"/>
            <a:r>
              <a:rPr lang="zh-CN" altLang="en-US">
                <a:solidFill>
                  <a:schemeClr val="bg1"/>
                </a:solidFill>
                <a:uFillTx/>
              </a:rPr>
              <a:t>游戏规则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pic>
        <p:nvPicPr>
          <p:cNvPr id="5" name="图片 4" descr="超级截屏_20161225_2044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2210" y="1397635"/>
            <a:ext cx="7308215" cy="4062095"/>
          </a:xfrm>
          <a:prstGeom prst="rect">
            <a:avLst/>
          </a:prstGeom>
        </p:spPr>
      </p:pic>
      <p:pic>
        <p:nvPicPr>
          <p:cNvPr id="6" name="图片 5" descr="超级截屏_20161225_2045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2415540"/>
            <a:ext cx="6904355" cy="4008755"/>
          </a:xfrm>
          <a:prstGeom prst="rect">
            <a:avLst/>
          </a:prstGeom>
        </p:spPr>
      </p:pic>
      <p:pic>
        <p:nvPicPr>
          <p:cNvPr id="7" name="图片 6" descr="超级截屏_20161225_2045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1961515"/>
            <a:ext cx="7300595" cy="3924935"/>
          </a:xfrm>
          <a:prstGeom prst="rect">
            <a:avLst/>
          </a:prstGeom>
        </p:spPr>
      </p:pic>
      <p:pic>
        <p:nvPicPr>
          <p:cNvPr id="8" name="图片 7" descr="超级截屏_20161225_2045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30" y="1961515"/>
            <a:ext cx="7224395" cy="39249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86215" y="741680"/>
            <a:ext cx="12928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5" action="ppaction://hlinkfile"/>
              </a:rPr>
              <a:t>演示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原版游戏展示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4" name="内容占位符 3" descr="素材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3720" y="1825625"/>
            <a:ext cx="8543925" cy="4351655"/>
          </a:xfrm>
          <a:prstGeom prst="rect">
            <a:avLst/>
          </a:prstGeom>
        </p:spPr>
      </p:pic>
      <p:pic>
        <p:nvPicPr>
          <p:cNvPr id="5" name="图片 4" descr="素材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1336040"/>
            <a:ext cx="9337040" cy="4841240"/>
          </a:xfrm>
          <a:prstGeom prst="rect">
            <a:avLst/>
          </a:prstGeom>
        </p:spPr>
      </p:pic>
      <p:pic>
        <p:nvPicPr>
          <p:cNvPr id="6" name="图片 5" descr="素材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25" y="1295400"/>
            <a:ext cx="8823325" cy="492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具体实现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4700" y="1752600"/>
            <a:ext cx="10515600" cy="3574415"/>
          </a:xfrm>
        </p:spPr>
        <p:txBody>
          <a:bodyPr/>
          <a:p>
            <a:r>
              <a:rPr lang="zh-CN" altLang="en-US" sz="6600">
                <a:solidFill>
                  <a:schemeClr val="bg1"/>
                </a:solidFill>
                <a:uFillTx/>
              </a:rPr>
              <a:t>游戏框架与界面</a:t>
            </a:r>
            <a:endParaRPr lang="zh-CN" altLang="en-US" sz="6600">
              <a:solidFill>
                <a:schemeClr val="bg1"/>
              </a:solidFill>
              <a:uFillTx/>
            </a:endParaRPr>
          </a:p>
          <a:p>
            <a:r>
              <a:rPr lang="en-US" altLang="zh-CN" sz="6600">
                <a:solidFill>
                  <a:schemeClr val="bg1"/>
                </a:solidFill>
                <a:uFillTx/>
              </a:rPr>
              <a:t>AI</a:t>
            </a:r>
            <a:r>
              <a:rPr lang="zh-CN" altLang="en-US" sz="6600">
                <a:solidFill>
                  <a:schemeClr val="bg1"/>
                </a:solidFill>
                <a:uFillTx/>
              </a:rPr>
              <a:t>实现</a:t>
            </a:r>
            <a:endParaRPr lang="zh-CN" altLang="en-US" sz="6600">
              <a:solidFill>
                <a:schemeClr val="bg1"/>
              </a:solidFill>
              <a:uFillTx/>
            </a:endParaRPr>
          </a:p>
          <a:p>
            <a:r>
              <a:rPr lang="zh-CN" altLang="en-US" sz="6600">
                <a:solidFill>
                  <a:schemeClr val="bg1"/>
                </a:solidFill>
                <a:uFillTx/>
              </a:rPr>
              <a:t>后期制作与升级</a:t>
            </a:r>
            <a:endParaRPr lang="zh-CN" altLang="en-US" sz="6600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建设游戏框架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009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  <a:uFillTx/>
              </a:rPr>
              <a:t>模型</a:t>
            </a:r>
            <a:r>
              <a:rPr lang="en-US" altLang="zh-CN">
                <a:solidFill>
                  <a:schemeClr val="bg1"/>
                </a:solidFill>
                <a:uFillTx/>
              </a:rPr>
              <a:t>(Grid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snake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snakeAI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food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视图</a:t>
            </a:r>
            <a:r>
              <a:rPr lang="en-US" altLang="zh-CN">
                <a:solidFill>
                  <a:schemeClr val="bg1"/>
                </a:solidFill>
                <a:uFillTx/>
              </a:rPr>
              <a:t>(SnakeApp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GameView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控制器</a:t>
            </a:r>
            <a:r>
              <a:rPr lang="en-US" altLang="zh-CN">
                <a:solidFill>
                  <a:schemeClr val="bg1"/>
                </a:solidFill>
                <a:uFillTx/>
              </a:rPr>
              <a:t>(GameControl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  <a:endParaRPr lang="en-US" altLang="zh-CN">
              <a:solidFill>
                <a:schemeClr val="bg1"/>
              </a:solidFill>
              <a:uFillTx/>
            </a:endParaRP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3924935"/>
            <a:ext cx="534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uFillTx/>
              </a:rPr>
              <a:t>辅助类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(Direction</a:t>
            </a:r>
            <a:r>
              <a:rPr lang="zh-CN" altLang="en-US" sz="2400">
                <a:solidFill>
                  <a:schemeClr val="bg1"/>
                </a:solidFill>
                <a:uFillTx/>
              </a:rPr>
              <a:t>类 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Node</a:t>
            </a:r>
            <a:r>
              <a:rPr lang="zh-CN" altLang="en-US" sz="2400">
                <a:solidFill>
                  <a:schemeClr val="bg1"/>
                </a:solidFill>
                <a:uFillTx/>
              </a:rPr>
              <a:t>类 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)</a:t>
            </a:r>
            <a:endParaRPr lang="en-US" altLang="zh-CN" sz="24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Grid</a:t>
            </a:r>
            <a:r>
              <a:rPr lang="zh-CN" altLang="en-US" b="1">
                <a:solidFill>
                  <a:schemeClr val="bg1"/>
                </a:solidFill>
                <a:uFillTx/>
              </a:rPr>
              <a:t>类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 descr="素材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530" y="14605"/>
            <a:ext cx="9552305" cy="6828790"/>
          </a:xfrm>
          <a:prstGeom prst="rect">
            <a:avLst/>
          </a:prstGeom>
        </p:spPr>
      </p:pic>
      <p:pic>
        <p:nvPicPr>
          <p:cNvPr id="5" name="图片 4" descr="素材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4605"/>
            <a:ext cx="5476240" cy="7019290"/>
          </a:xfrm>
          <a:prstGeom prst="rect">
            <a:avLst/>
          </a:prstGeom>
        </p:spPr>
      </p:pic>
      <p:pic>
        <p:nvPicPr>
          <p:cNvPr id="7" name="图片 6" descr="素材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05" y="14605"/>
            <a:ext cx="4514215" cy="645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游戏视图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 descr="素材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419100"/>
            <a:ext cx="7581265" cy="6019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游戏控制器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pic>
        <p:nvPicPr>
          <p:cNvPr id="3" name="图片 2" descr="素材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1375410"/>
            <a:ext cx="6228715" cy="520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AI</a:t>
            </a:r>
            <a:r>
              <a:rPr lang="zh-CN" altLang="en-US" b="1">
                <a:solidFill>
                  <a:schemeClr val="bg1"/>
                </a:solidFill>
                <a:uFillTx/>
              </a:rPr>
              <a:t>设计与实现</a:t>
            </a:r>
            <a:endParaRPr lang="zh-CN" altLang="en-US" b="1">
              <a:solidFill>
                <a:schemeClr val="bg1"/>
              </a:solidFill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800">
                <a:solidFill>
                  <a:schemeClr val="bg1"/>
                </a:solidFill>
                <a:uFillTx/>
              </a:rPr>
              <a:t>简单搜索加局面评估与随机数处理</a:t>
            </a:r>
            <a:endParaRPr lang="zh-CN" altLang="en-US" sz="4800">
              <a:solidFill>
                <a:schemeClr val="bg1"/>
              </a:solidFill>
              <a:uFillTx/>
            </a:endParaRPr>
          </a:p>
          <a:p>
            <a:r>
              <a:rPr lang="zh-CN" altLang="en-US" sz="4800">
                <a:solidFill>
                  <a:schemeClr val="bg1"/>
                </a:solidFill>
                <a:uFillTx/>
              </a:rPr>
              <a:t>加强对墙壁的判断，控制随机数条件</a:t>
            </a:r>
            <a:endParaRPr lang="zh-CN" altLang="en-US" sz="4800">
              <a:solidFill>
                <a:schemeClr val="bg1"/>
              </a:solidFill>
              <a:uFillTx/>
            </a:endParaRPr>
          </a:p>
          <a:p>
            <a:r>
              <a:rPr lang="zh-CN" altLang="en-US" sz="4800">
                <a:solidFill>
                  <a:schemeClr val="bg1"/>
                </a:solidFill>
                <a:uFillTx/>
              </a:rPr>
              <a:t>明确优先级，分别判断，添加目标属性</a:t>
            </a:r>
            <a:endParaRPr lang="zh-CN" altLang="en-US" sz="480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WPS 演示</Application>
  <PresentationFormat>宽屏</PresentationFormat>
  <Paragraphs>58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Calibri Light</vt:lpstr>
      <vt:lpstr>Calibri</vt:lpstr>
      <vt:lpstr>微软雅黑</vt:lpstr>
      <vt:lpstr>Office 主题</vt:lpstr>
      <vt:lpstr>  贪吃蛇大作战 简化版   游戏展示</vt:lpstr>
      <vt:lpstr>游戏规则</vt:lpstr>
      <vt:lpstr>PowerPoint 演示文稿</vt:lpstr>
      <vt:lpstr>具体实现</vt:lpstr>
      <vt:lpstr>建设游戏框架</vt:lpstr>
      <vt:lpstr>Grid类</vt:lpstr>
      <vt:lpstr>游戏视图</vt:lpstr>
      <vt:lpstr>游戏控制器</vt:lpstr>
      <vt:lpstr>AI设计与实现</vt:lpstr>
      <vt:lpstr>AI最终效果</vt:lpstr>
      <vt:lpstr>PowerPoint 演示文稿</vt:lpstr>
      <vt:lpstr>PowerPoint 演示文稿</vt:lpstr>
      <vt:lpstr>PowerPoint 演示文稿</vt:lpstr>
      <vt:lpstr>控制按钮与提示</vt:lpstr>
      <vt:lpstr>PowerPoint 演示文稿</vt:lpstr>
      <vt:lpstr>展示到此结束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4</cp:revision>
  <dcterms:created xsi:type="dcterms:W3CDTF">2016-12-25T12:26:00Z</dcterms:created>
  <dcterms:modified xsi:type="dcterms:W3CDTF">2017-01-12T18:26:25Z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